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9144000" cy="6858000" type="screen4x3"/>
  <p:notesSz cx="6858000" cy="9144000"/>
  <p:custDataLst>
    <p:tags r:id="rId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6" d="100"/>
          <a:sy n="106" d="100"/>
        </p:scale>
        <p:origin x="138" y="11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tags" Target="tags/tag1.xml"/></Relationships>
</file>

<file path=ppt/media/image1.pn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CD240E-54C5-4FDC-87E3-3D4B94D16772}" type="datetimeFigureOut">
              <a:rPr lang="en-US" smtClean="0"/>
              <a:t>11/24/2024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409972-B64D-4DF1-ABFA-8527FD20F20B}" type="slidenum">
              <a:rPr lang="en-US" smtClean="0"/>
              <a:t>‹#›</a:t>
            </a:fld>
            <a:endParaRPr lang="en-US"/>
          </a:p>
        </p:txBody>
      </p:sp>
    </p:spTree>
    <p:extLst>
      <p:ext uri="{BB962C8B-B14F-4D97-AF65-F5344CB8AC3E}">
        <p14:creationId xmlns:p14="http://schemas.microsoft.com/office/powerpoint/2010/main" val="4079069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Auriana Anderson and this is my presentation on How to be competitive when looking for Data Scientist</a:t>
            </a:r>
          </a:p>
        </p:txBody>
      </p:sp>
      <p:sp>
        <p:nvSpPr>
          <p:cNvPr id="4" name="Slide Number Placeholder 3"/>
          <p:cNvSpPr>
            <a:spLocks noGrp="1"/>
          </p:cNvSpPr>
          <p:nvPr>
            <p:ph type="sldNum" sz="quarter" idx="5"/>
          </p:nvPr>
        </p:nvSpPr>
        <p:spPr/>
        <p:txBody>
          <a:bodyPr/>
          <a:lstStyle/>
          <a:p>
            <a:fld id="{67409972-B64D-4DF1-ABFA-8527FD20F20B}" type="slidenum">
              <a:rPr lang="en-US" smtClean="0"/>
              <a:t>1</a:t>
            </a:fld>
            <a:endParaRPr lang="en-US"/>
          </a:p>
        </p:txBody>
      </p:sp>
    </p:spTree>
    <p:extLst>
      <p:ext uri="{BB962C8B-B14F-4D97-AF65-F5344CB8AC3E}">
        <p14:creationId xmlns:p14="http://schemas.microsoft.com/office/powerpoint/2010/main" val="34062737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first thing I did was filter the data so that the job titles only contained data scientist. From there I filtered it again to only contain data for medium sized businesses and these statistics were the resulting values. Data scientists were grouped as global vs US based off of their residence.  Starting on the left, This is US data. The US has a salary range of $ 78,000 – $260,000.  The median here which is the solid black horizontal line is $140,200. The reason the median is our focus here rather than the mean is because we have a mean of $150,786 which mean there are probably salaries in this data set skewing our average higher than our median. The median is more reliable because it tells us where our central salaries are. For the US we have an IQR salary of $56,000. Which helps us calculate our 25</a:t>
            </a:r>
            <a:r>
              <a:rPr lang="en-US" sz="1800" kern="1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percentile salary at between $$112,200 and our 75</a:t>
            </a:r>
            <a:r>
              <a:rPr lang="en-US" sz="1800" kern="1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percentile at $168,200.</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For Global we are considering this to be anywhere outside the US. Global had a salary range of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of</a:t>
            </a:r>
            <a:r>
              <a:rPr lang="en-US" sz="1800" dirty="0">
                <a:effectLst/>
                <a:latin typeface="Calibri" panose="020F0502020204030204" pitchFamily="34" charset="0"/>
                <a:ea typeface="Calibri" panose="020F0502020204030204" pitchFamily="34" charset="0"/>
                <a:cs typeface="Times New Roman" panose="02020603050405020304" pitchFamily="18" charset="0"/>
              </a:rPr>
              <a:t> $4000- $183,228. Again, the median should be our focus here because it is less affected by outliers. We have a median salary of $71,982. The IQR salary for global is $59,490 so our concentrated middle salaries would be at about $71,982 for our 25</a:t>
            </a:r>
            <a:r>
              <a:rPr lang="en-US" sz="18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US" sz="1800" dirty="0">
                <a:effectLst/>
                <a:latin typeface="Calibri" panose="020F0502020204030204" pitchFamily="34" charset="0"/>
                <a:ea typeface="Calibri" panose="020F0502020204030204" pitchFamily="34" charset="0"/>
                <a:cs typeface="Times New Roman" panose="02020603050405020304" pitchFamily="18" charset="0"/>
              </a:rPr>
              <a:t> percentile and $101,727 for our 75</a:t>
            </a:r>
            <a:r>
              <a:rPr lang="en-US" sz="1800" baseline="30000" dirty="0">
                <a:effectLst/>
                <a:latin typeface="Calibri" panose="020F0502020204030204" pitchFamily="34" charset="0"/>
                <a:ea typeface="Calibri" panose="020F0502020204030204" pitchFamily="34" charset="0"/>
                <a:cs typeface="Times New Roman" panose="02020603050405020304" pitchFamily="18" charset="0"/>
              </a:rPr>
              <a:t>th</a:t>
            </a:r>
            <a:r>
              <a:rPr lang="en-US" sz="1800" dirty="0">
                <a:effectLst/>
                <a:latin typeface="Calibri" panose="020F0502020204030204" pitchFamily="34" charset="0"/>
                <a:ea typeface="Calibri" panose="020F0502020204030204" pitchFamily="34" charset="0"/>
                <a:cs typeface="Times New Roman" panose="02020603050405020304" pitchFamily="18" charset="0"/>
              </a:rPr>
              <a:t> percentile. Notice that global ranges overall are significantly lower than the US ranges.</a:t>
            </a:r>
            <a:endParaRPr lang="en-US" dirty="0"/>
          </a:p>
        </p:txBody>
      </p:sp>
      <p:sp>
        <p:nvSpPr>
          <p:cNvPr id="4" name="Slide Number Placeholder 3"/>
          <p:cNvSpPr>
            <a:spLocks noGrp="1"/>
          </p:cNvSpPr>
          <p:nvPr>
            <p:ph type="sldNum" sz="quarter" idx="5"/>
          </p:nvPr>
        </p:nvSpPr>
        <p:spPr/>
        <p:txBody>
          <a:bodyPr/>
          <a:lstStyle/>
          <a:p>
            <a:fld id="{67409972-B64D-4DF1-ABFA-8527FD20F20B}" type="slidenum">
              <a:rPr lang="en-US" smtClean="0"/>
              <a:t>2</a:t>
            </a:fld>
            <a:endParaRPr lang="en-US"/>
          </a:p>
        </p:txBody>
      </p:sp>
    </p:spTree>
    <p:extLst>
      <p:ext uri="{BB962C8B-B14F-4D97-AF65-F5344CB8AC3E}">
        <p14:creationId xmlns:p14="http://schemas.microsoft.com/office/powerpoint/2010/main" val="3071200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Here I wanted to point out that looking at the data there were several types of data scientist, and this was the order from entry level to senior or executive: Data Scientist, Applied Data Scientist, Staff Data Scientist, Lead Data Scientist, Principal Data Scientist.</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As expected, based on their title and salary, the more experience you have the more your paid except those considered Staff scientist</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Its important to note depending on the company, these role levels can be interchangeable.</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Maybe a lot of places aren’t defining experience levels as staff,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lead,etc</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but are given roles such as Data scientist 1,2,3  </a:t>
            </a:r>
          </a:p>
          <a:p>
            <a:pPr marL="342900" marR="0" lvl="0" indent="-342900">
              <a:lnSpc>
                <a:spcPct val="107000"/>
              </a:lnSpc>
              <a:spcBef>
                <a:spcPts val="0"/>
              </a:spcBef>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Also there doesn’t seem to be a lot of executive level role data at all, this could because there aren’t jobs offered for an executive data scientist position or people are just simply comfortable with where they are.</a:t>
            </a:r>
          </a:p>
          <a:p>
            <a:endParaRPr lang="en-US" dirty="0"/>
          </a:p>
        </p:txBody>
      </p:sp>
      <p:sp>
        <p:nvSpPr>
          <p:cNvPr id="4" name="Slide Number Placeholder 3"/>
          <p:cNvSpPr>
            <a:spLocks noGrp="1"/>
          </p:cNvSpPr>
          <p:nvPr>
            <p:ph type="sldNum" sz="quarter" idx="5"/>
          </p:nvPr>
        </p:nvSpPr>
        <p:spPr/>
        <p:txBody>
          <a:bodyPr/>
          <a:lstStyle/>
          <a:p>
            <a:fld id="{67409972-B64D-4DF1-ABFA-8527FD20F20B}" type="slidenum">
              <a:rPr lang="en-US" smtClean="0"/>
              <a:t>3</a:t>
            </a:fld>
            <a:endParaRPr lang="en-US"/>
          </a:p>
        </p:txBody>
      </p:sp>
    </p:spTree>
    <p:extLst>
      <p:ext uri="{BB962C8B-B14F-4D97-AF65-F5344CB8AC3E}">
        <p14:creationId xmlns:p14="http://schemas.microsoft.com/office/powerpoint/2010/main" val="42602902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Again, out of all the data scientist working, we see that there are no other roles besides Data scientist and Staff data Scientist</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There are really no part time roles or people don’t like to be part time data scientist</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Contract roles seem to make about 30% less than Full time roles</a:t>
            </a:r>
          </a:p>
          <a:p>
            <a:pPr marL="342900" marR="0" lvl="0" indent="-342900">
              <a:lnSpc>
                <a:spcPct val="107000"/>
              </a:lnSpc>
              <a:spcBef>
                <a:spcPts val="0"/>
              </a:spcBef>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Companies seem to be able to pay more for full time employees in exchange for commitment.</a:t>
            </a:r>
          </a:p>
          <a:p>
            <a:endParaRPr lang="en-US" dirty="0"/>
          </a:p>
        </p:txBody>
      </p:sp>
      <p:sp>
        <p:nvSpPr>
          <p:cNvPr id="4" name="Slide Number Placeholder 3"/>
          <p:cNvSpPr>
            <a:spLocks noGrp="1"/>
          </p:cNvSpPr>
          <p:nvPr>
            <p:ph type="sldNum" sz="quarter" idx="5"/>
          </p:nvPr>
        </p:nvSpPr>
        <p:spPr/>
        <p:txBody>
          <a:bodyPr/>
          <a:lstStyle/>
          <a:p>
            <a:fld id="{67409972-B64D-4DF1-ABFA-8527FD20F20B}" type="slidenum">
              <a:rPr lang="en-US" smtClean="0"/>
              <a:t>4</a:t>
            </a:fld>
            <a:endParaRPr lang="en-US"/>
          </a:p>
        </p:txBody>
      </p:sp>
    </p:spTree>
    <p:extLst>
      <p:ext uri="{BB962C8B-B14F-4D97-AF65-F5344CB8AC3E}">
        <p14:creationId xmlns:p14="http://schemas.microsoft.com/office/powerpoint/2010/main" val="1312739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First important thing to note is that the US seems to have no partial remote work for data scientists – its either all in or all out</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error bars represent spread of salaries so shorter bars indicate more clustered salaries and longer bars indicate a wider range of salaries</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Longer bars for 100% remote suggests more variability</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US data scientists seem to make significantly higher than data scientists Globally (not in the US)</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Fully remote roles seem to have the highest average salaries in the US</a:t>
            </a:r>
          </a:p>
          <a:p>
            <a:pPr marL="342900" marR="0" lvl="0" indent="-342900">
              <a:lnSpc>
                <a:spcPct val="107000"/>
              </a:lnSpc>
              <a:spcBef>
                <a:spcPts val="0"/>
              </a:spcBef>
              <a:spcAft>
                <a:spcPts val="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 salaries especially remote roles seem to be significantly higher and more predictable.</a:t>
            </a:r>
          </a:p>
          <a:p>
            <a:pPr marL="342900" marR="0" lvl="0" indent="-342900">
              <a:lnSpc>
                <a:spcPct val="107000"/>
              </a:lnSpc>
              <a:spcBef>
                <a:spcPts val="0"/>
              </a:spcBef>
              <a:spcAft>
                <a:spcPts val="800"/>
              </a:spcAft>
              <a:buFont typeface="Symbol" panose="05050102010706020507" pitchFamily="18" charset="2"/>
              <a:buChar cha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Remote roles overall globally are significantly lower</a:t>
            </a:r>
          </a:p>
          <a:p>
            <a:r>
              <a:rPr lang="en-US" dirty="0"/>
              <a:t> </a:t>
            </a:r>
          </a:p>
        </p:txBody>
      </p:sp>
      <p:sp>
        <p:nvSpPr>
          <p:cNvPr id="4" name="Slide Number Placeholder 3"/>
          <p:cNvSpPr>
            <a:spLocks noGrp="1"/>
          </p:cNvSpPr>
          <p:nvPr>
            <p:ph type="sldNum" sz="quarter" idx="5"/>
          </p:nvPr>
        </p:nvSpPr>
        <p:spPr/>
        <p:txBody>
          <a:bodyPr/>
          <a:lstStyle/>
          <a:p>
            <a:fld id="{67409972-B64D-4DF1-ABFA-8527FD20F20B}" type="slidenum">
              <a:rPr lang="en-US" smtClean="0"/>
              <a:t>5</a:t>
            </a:fld>
            <a:endParaRPr lang="en-US"/>
          </a:p>
        </p:txBody>
      </p:sp>
    </p:spTree>
    <p:extLst>
      <p:ext uri="{BB962C8B-B14F-4D97-AF65-F5344CB8AC3E}">
        <p14:creationId xmlns:p14="http://schemas.microsoft.com/office/powerpoint/2010/main" val="13070158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E6744CE3-0875-4B69-89C0-6F72D8139561}" type="datetimeFigureOut">
              <a:rPr lang="en-GB" smtClean="0"/>
              <a:t>24/11/2024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4214881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E6744CE3-0875-4B69-89C0-6F72D8139561}" type="datetimeFigureOut">
              <a:rPr lang="en-GB" smtClean="0"/>
              <a:t>24/11/2024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27157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744CE3-0875-4B69-89C0-6F72D8139561}" type="datetimeFigureOut">
              <a:rPr lang="en-GB" smtClean="0"/>
              <a:t>24/11/2024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1431545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E6744CE3-0875-4B69-89C0-6F72D8139561}" type="datetimeFigureOut">
              <a:rPr lang="en-GB" smtClean="0"/>
              <a:t>24/11/2024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468392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E6744CE3-0875-4B69-89C0-6F72D8139561}" type="datetimeFigureOut">
              <a:rPr lang="en-GB" smtClean="0"/>
              <a:t>24/11/2024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2120349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E6744CE3-0875-4B69-89C0-6F72D8139561}" type="datetimeFigureOut">
              <a:rPr lang="en-GB" smtClean="0"/>
              <a:t>24/11/2024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1385807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744CE3-0875-4B69-89C0-6F72D8139561}" type="datetimeFigureOut">
              <a:rPr lang="en-GB" smtClean="0"/>
              <a:t>24/11/2024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DADB20D-508E-4C6D-A9E4-257D5607B0F6}" type="slidenum">
              <a:rPr lang="en-GB" smtClean="0"/>
              <a:t>‹#›</a:t>
            </a:fld>
            <a:endParaRPr lang="en-GB"/>
          </a:p>
        </p:txBody>
      </p:sp>
    </p:spTree>
    <p:extLst>
      <p:ext uri="{BB962C8B-B14F-4D97-AF65-F5344CB8AC3E}">
        <p14:creationId xmlns:p14="http://schemas.microsoft.com/office/powerpoint/2010/main" val="2755996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744CE3-0875-4B69-89C0-6F72D8139561}" type="datetimeFigureOut">
              <a:rPr lang="en-GB" smtClean="0"/>
              <a:t>24/11/2024</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ADB20D-508E-4C6D-A9E4-257D5607B0F6}" type="slidenum">
              <a:rPr lang="en-GB" smtClean="0"/>
              <a:t>‹#›</a:t>
            </a:fld>
            <a:endParaRPr lang="en-GB"/>
          </a:p>
        </p:txBody>
      </p:sp>
    </p:spTree>
    <p:extLst>
      <p:ext uri="{BB962C8B-B14F-4D97-AF65-F5344CB8AC3E}">
        <p14:creationId xmlns:p14="http://schemas.microsoft.com/office/powerpoint/2010/main" val="307823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t>How to be competitive when looking for Data Scientists</a:t>
            </a:r>
          </a:p>
        </p:txBody>
      </p:sp>
      <p:sp>
        <p:nvSpPr>
          <p:cNvPr id="3" name="Subtitle 2"/>
          <p:cNvSpPr>
            <a:spLocks noGrp="1"/>
          </p:cNvSpPr>
          <p:nvPr>
            <p:ph type="subTitle" idx="1"/>
          </p:nvPr>
        </p:nvSpPr>
        <p:spPr>
          <a:xfrm>
            <a:off x="1371600" y="3886200"/>
            <a:ext cx="6400800" cy="1752600"/>
          </a:xfrm>
        </p:spPr>
        <p:txBody>
          <a:bodyPr/>
          <a:lstStyle/>
          <a:p>
            <a:r>
              <a:t>Auriana Anderson</a:t>
            </a:r>
          </a:p>
        </p:txBody>
      </p:sp>
      <p:pic>
        <p:nvPicPr>
          <p:cNvPr id="89" name="Audio 88">
            <a:hlinkClick r:id="" action="ppaction://media"/>
            <a:extLst>
              <a:ext uri="{FF2B5EF4-FFF2-40B4-BE49-F238E27FC236}">
                <a16:creationId xmlns:a16="http://schemas.microsoft.com/office/drawing/2014/main" id="{2E1F2D79-74AD-4875-84AE-12380436253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326"/>
    </mc:Choice>
    <mc:Fallback>
      <p:transition spd="slow" advTm="8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2"/>
          <p:cNvPicPr>
            <a:picLocks noGrp="1"/>
          </p:cNvPicPr>
          <p:nvPr>
            <p:ph sz="half" idx="1"/>
          </p:nvPr>
        </p:nvPicPr>
        <p:blipFill>
          <a:blip r:embed="rId5" cstate="print"/>
          <a:stretch>
            <a:fillRect/>
          </a:stretch>
        </p:blipFill>
        <p:spPr>
          <a:xfrm>
            <a:off x="4499992" y="548680"/>
            <a:ext cx="4186808" cy="2695008"/>
          </a:xfrm>
          <a:prstGeom prst="rect">
            <a:avLst/>
          </a:prstGeom>
        </p:spPr>
      </p:pic>
      <p:pic>
        <p:nvPicPr>
          <p:cNvPr id="5" name="Content Placeholder 3"/>
          <p:cNvPicPr>
            <a:picLocks noGrp="1"/>
          </p:cNvPicPr>
          <p:nvPr>
            <p:ph sz="half" idx="2"/>
          </p:nvPr>
        </p:nvPicPr>
        <p:blipFill>
          <a:blip r:embed="rId6" cstate="print"/>
          <a:stretch>
            <a:fillRect/>
          </a:stretch>
        </p:blipFill>
        <p:spPr>
          <a:xfrm>
            <a:off x="323528" y="363368"/>
            <a:ext cx="4038600" cy="2880320"/>
          </a:xfrm>
          <a:prstGeom prst="rect">
            <a:avLst/>
          </a:prstGeom>
        </p:spPr>
      </p:pic>
      <p:graphicFrame>
        <p:nvGraphicFramePr>
          <p:cNvPr id="6" name="Content Placeholder 2"/>
          <p:cNvGraphicFramePr>
            <a:graphicFrameLocks noGrp="1"/>
          </p:cNvGraphicFramePr>
          <p:nvPr>
            <p:ph idx="1"/>
            <p:extLst>
              <p:ext uri="{D42A27DB-BD31-4B8C-83A1-F6EECF244321}">
                <p14:modId xmlns:p14="http://schemas.microsoft.com/office/powerpoint/2010/main" val="683335497"/>
              </p:ext>
            </p:extLst>
          </p:nvPr>
        </p:nvGraphicFramePr>
        <p:xfrm>
          <a:off x="4583972" y="3872952"/>
          <a:ext cx="4186808" cy="2306208"/>
        </p:xfrm>
        <a:graphic>
          <a:graphicData uri="http://schemas.openxmlformats.org/drawingml/2006/table">
            <a:tbl>
              <a:tblPr firstRow="1" bandRow="1">
                <a:tableStyleId>{5C22544A-7EE6-4342-B048-85BDC9FD1C3A}</a:tableStyleId>
              </a:tblPr>
              <a:tblGrid>
                <a:gridCol w="2364292">
                  <a:extLst>
                    <a:ext uri="{9D8B030D-6E8A-4147-A177-3AD203B41FA5}">
                      <a16:colId xmlns:a16="http://schemas.microsoft.com/office/drawing/2014/main" val="20000"/>
                    </a:ext>
                  </a:extLst>
                </a:gridCol>
                <a:gridCol w="1822516">
                  <a:extLst>
                    <a:ext uri="{9D8B030D-6E8A-4147-A177-3AD203B41FA5}">
                      <a16:colId xmlns:a16="http://schemas.microsoft.com/office/drawing/2014/main" val="20001"/>
                    </a:ext>
                  </a:extLst>
                </a:gridCol>
              </a:tblGrid>
              <a:tr h="384368">
                <a:tc>
                  <a:txBody>
                    <a:bodyPr/>
                    <a:lstStyle/>
                    <a:p>
                      <a:pPr algn="r"/>
                      <a:r>
                        <a:rPr lang="en-US" dirty="0"/>
                        <a:t>Global </a:t>
                      </a:r>
                      <a:r>
                        <a:rPr dirty="0"/>
                        <a:t>Statistic</a:t>
                      </a:r>
                    </a:p>
                  </a:txBody>
                  <a:tcPr/>
                </a:tc>
                <a:tc>
                  <a:txBody>
                    <a:bodyPr/>
                    <a:lstStyle/>
                    <a:p>
                      <a:pPr algn="r"/>
                      <a:r>
                        <a:rPr dirty="0"/>
                        <a:t>Value</a:t>
                      </a:r>
                    </a:p>
                  </a:txBody>
                  <a:tcPr/>
                </a:tc>
                <a:extLst>
                  <a:ext uri="{0D108BD9-81ED-4DB2-BD59-A6C34878D82A}">
                    <a16:rowId xmlns:a16="http://schemas.microsoft.com/office/drawing/2014/main" val="10000"/>
                  </a:ext>
                </a:extLst>
              </a:tr>
              <a:tr h="384368">
                <a:tc>
                  <a:txBody>
                    <a:bodyPr/>
                    <a:lstStyle/>
                    <a:p>
                      <a:pPr algn="r"/>
                      <a:r>
                        <a:t>Global Average salary</a:t>
                      </a:r>
                    </a:p>
                  </a:txBody>
                  <a:tcPr/>
                </a:tc>
                <a:tc>
                  <a:txBody>
                    <a:bodyPr/>
                    <a:lstStyle/>
                    <a:p>
                      <a:pPr algn="r"/>
                      <a:r>
                        <a:rPr dirty="0"/>
                        <a:t>$80,688</a:t>
                      </a:r>
                    </a:p>
                  </a:txBody>
                  <a:tcPr/>
                </a:tc>
                <a:extLst>
                  <a:ext uri="{0D108BD9-81ED-4DB2-BD59-A6C34878D82A}">
                    <a16:rowId xmlns:a16="http://schemas.microsoft.com/office/drawing/2014/main" val="10001"/>
                  </a:ext>
                </a:extLst>
              </a:tr>
              <a:tr h="384368">
                <a:tc>
                  <a:txBody>
                    <a:bodyPr/>
                    <a:lstStyle/>
                    <a:p>
                      <a:pPr algn="r"/>
                      <a:r>
                        <a:rPr dirty="0"/>
                        <a:t>Global Minimum Salary</a:t>
                      </a:r>
                    </a:p>
                  </a:txBody>
                  <a:tcPr/>
                </a:tc>
                <a:tc>
                  <a:txBody>
                    <a:bodyPr/>
                    <a:lstStyle/>
                    <a:p>
                      <a:pPr algn="r"/>
                      <a:r>
                        <a:rPr dirty="0"/>
                        <a:t>$4,000</a:t>
                      </a:r>
                    </a:p>
                  </a:txBody>
                  <a:tcPr/>
                </a:tc>
                <a:extLst>
                  <a:ext uri="{0D108BD9-81ED-4DB2-BD59-A6C34878D82A}">
                    <a16:rowId xmlns:a16="http://schemas.microsoft.com/office/drawing/2014/main" val="10002"/>
                  </a:ext>
                </a:extLst>
              </a:tr>
              <a:tr h="384368">
                <a:tc>
                  <a:txBody>
                    <a:bodyPr/>
                    <a:lstStyle/>
                    <a:p>
                      <a:pPr algn="r"/>
                      <a:r>
                        <a:t>Global Max Salary</a:t>
                      </a:r>
                    </a:p>
                  </a:txBody>
                  <a:tcPr/>
                </a:tc>
                <a:tc>
                  <a:txBody>
                    <a:bodyPr/>
                    <a:lstStyle/>
                    <a:p>
                      <a:pPr algn="r"/>
                      <a:r>
                        <a:t>$183,228</a:t>
                      </a:r>
                    </a:p>
                  </a:txBody>
                  <a:tcPr/>
                </a:tc>
                <a:extLst>
                  <a:ext uri="{0D108BD9-81ED-4DB2-BD59-A6C34878D82A}">
                    <a16:rowId xmlns:a16="http://schemas.microsoft.com/office/drawing/2014/main" val="10003"/>
                  </a:ext>
                </a:extLst>
              </a:tr>
              <a:tr h="384368">
                <a:tc>
                  <a:txBody>
                    <a:bodyPr/>
                    <a:lstStyle/>
                    <a:p>
                      <a:pPr algn="r"/>
                      <a:r>
                        <a:t>Global Median Salary</a:t>
                      </a:r>
                    </a:p>
                  </a:txBody>
                  <a:tcPr/>
                </a:tc>
                <a:tc>
                  <a:txBody>
                    <a:bodyPr/>
                    <a:lstStyle/>
                    <a:p>
                      <a:pPr algn="r"/>
                      <a:r>
                        <a:t>$71,982</a:t>
                      </a:r>
                    </a:p>
                  </a:txBody>
                  <a:tcPr/>
                </a:tc>
                <a:extLst>
                  <a:ext uri="{0D108BD9-81ED-4DB2-BD59-A6C34878D82A}">
                    <a16:rowId xmlns:a16="http://schemas.microsoft.com/office/drawing/2014/main" val="10004"/>
                  </a:ext>
                </a:extLst>
              </a:tr>
              <a:tr h="384368">
                <a:tc>
                  <a:txBody>
                    <a:bodyPr/>
                    <a:lstStyle/>
                    <a:p>
                      <a:pPr algn="r"/>
                      <a:r>
                        <a:t>Global IQR Salary</a:t>
                      </a:r>
                    </a:p>
                  </a:txBody>
                  <a:tcPr/>
                </a:tc>
                <a:tc>
                  <a:txBody>
                    <a:bodyPr/>
                    <a:lstStyle/>
                    <a:p>
                      <a:pPr algn="r"/>
                      <a:r>
                        <a:rPr dirty="0"/>
                        <a:t>$59,490</a:t>
                      </a:r>
                    </a:p>
                  </a:txBody>
                  <a:tcPr/>
                </a:tc>
                <a:extLst>
                  <a:ext uri="{0D108BD9-81ED-4DB2-BD59-A6C34878D82A}">
                    <a16:rowId xmlns:a16="http://schemas.microsoft.com/office/drawing/2014/main" val="10005"/>
                  </a:ext>
                </a:extLst>
              </a:tr>
            </a:tbl>
          </a:graphicData>
        </a:graphic>
      </p:graphicFrame>
      <p:graphicFrame>
        <p:nvGraphicFramePr>
          <p:cNvPr id="7" name="Content Placeholder 2"/>
          <p:cNvGraphicFramePr>
            <a:graphicFrameLocks noGrp="1"/>
          </p:cNvGraphicFramePr>
          <p:nvPr>
            <p:ph idx="1"/>
            <p:extLst>
              <p:ext uri="{D42A27DB-BD31-4B8C-83A1-F6EECF244321}">
                <p14:modId xmlns:p14="http://schemas.microsoft.com/office/powerpoint/2010/main" val="3232987925"/>
              </p:ext>
            </p:extLst>
          </p:nvPr>
        </p:nvGraphicFramePr>
        <p:xfrm>
          <a:off x="467544" y="3861048"/>
          <a:ext cx="3894584" cy="2306208"/>
        </p:xfrm>
        <a:graphic>
          <a:graphicData uri="http://schemas.openxmlformats.org/drawingml/2006/table">
            <a:tbl>
              <a:tblPr firstRow="1" bandRow="1">
                <a:tableStyleId>{5C22544A-7EE6-4342-B048-85BDC9FD1C3A}</a:tableStyleId>
              </a:tblPr>
              <a:tblGrid>
                <a:gridCol w="2160240">
                  <a:extLst>
                    <a:ext uri="{9D8B030D-6E8A-4147-A177-3AD203B41FA5}">
                      <a16:colId xmlns:a16="http://schemas.microsoft.com/office/drawing/2014/main" val="20000"/>
                    </a:ext>
                  </a:extLst>
                </a:gridCol>
                <a:gridCol w="1734344">
                  <a:extLst>
                    <a:ext uri="{9D8B030D-6E8A-4147-A177-3AD203B41FA5}">
                      <a16:colId xmlns:a16="http://schemas.microsoft.com/office/drawing/2014/main" val="20001"/>
                    </a:ext>
                  </a:extLst>
                </a:gridCol>
              </a:tblGrid>
              <a:tr h="384368">
                <a:tc>
                  <a:txBody>
                    <a:bodyPr/>
                    <a:lstStyle/>
                    <a:p>
                      <a:pPr algn="r"/>
                      <a:r>
                        <a:rPr lang="en-US" dirty="0"/>
                        <a:t>US </a:t>
                      </a:r>
                      <a:r>
                        <a:rPr dirty="0"/>
                        <a:t>Statistic</a:t>
                      </a:r>
                    </a:p>
                  </a:txBody>
                  <a:tcPr/>
                </a:tc>
                <a:tc>
                  <a:txBody>
                    <a:bodyPr/>
                    <a:lstStyle/>
                    <a:p>
                      <a:pPr algn="r"/>
                      <a:r>
                        <a:rPr dirty="0"/>
                        <a:t>Value</a:t>
                      </a:r>
                    </a:p>
                  </a:txBody>
                  <a:tcPr/>
                </a:tc>
                <a:extLst>
                  <a:ext uri="{0D108BD9-81ED-4DB2-BD59-A6C34878D82A}">
                    <a16:rowId xmlns:a16="http://schemas.microsoft.com/office/drawing/2014/main" val="10000"/>
                  </a:ext>
                </a:extLst>
              </a:tr>
              <a:tr h="384368">
                <a:tc>
                  <a:txBody>
                    <a:bodyPr/>
                    <a:lstStyle/>
                    <a:p>
                      <a:pPr algn="r"/>
                      <a:r>
                        <a:t>Average US Salary</a:t>
                      </a:r>
                    </a:p>
                  </a:txBody>
                  <a:tcPr/>
                </a:tc>
                <a:tc>
                  <a:txBody>
                    <a:bodyPr/>
                    <a:lstStyle/>
                    <a:p>
                      <a:pPr algn="r"/>
                      <a:r>
                        <a:rPr dirty="0"/>
                        <a:t>$150,786</a:t>
                      </a:r>
                    </a:p>
                  </a:txBody>
                  <a:tcPr/>
                </a:tc>
                <a:extLst>
                  <a:ext uri="{0D108BD9-81ED-4DB2-BD59-A6C34878D82A}">
                    <a16:rowId xmlns:a16="http://schemas.microsoft.com/office/drawing/2014/main" val="10001"/>
                  </a:ext>
                </a:extLst>
              </a:tr>
              <a:tr h="384368">
                <a:tc>
                  <a:txBody>
                    <a:bodyPr/>
                    <a:lstStyle/>
                    <a:p>
                      <a:pPr algn="r"/>
                      <a:r>
                        <a:t>Median US Salary</a:t>
                      </a:r>
                    </a:p>
                  </a:txBody>
                  <a:tcPr/>
                </a:tc>
                <a:tc>
                  <a:txBody>
                    <a:bodyPr/>
                    <a:lstStyle/>
                    <a:p>
                      <a:pPr algn="r"/>
                      <a:r>
                        <a:rPr dirty="0"/>
                        <a:t>$140,200</a:t>
                      </a:r>
                    </a:p>
                  </a:txBody>
                  <a:tcPr/>
                </a:tc>
                <a:extLst>
                  <a:ext uri="{0D108BD9-81ED-4DB2-BD59-A6C34878D82A}">
                    <a16:rowId xmlns:a16="http://schemas.microsoft.com/office/drawing/2014/main" val="10002"/>
                  </a:ext>
                </a:extLst>
              </a:tr>
              <a:tr h="384368">
                <a:tc>
                  <a:txBody>
                    <a:bodyPr/>
                    <a:lstStyle/>
                    <a:p>
                      <a:pPr algn="r"/>
                      <a:r>
                        <a:t>Minimum US Salary</a:t>
                      </a:r>
                    </a:p>
                  </a:txBody>
                  <a:tcPr/>
                </a:tc>
                <a:tc>
                  <a:txBody>
                    <a:bodyPr/>
                    <a:lstStyle/>
                    <a:p>
                      <a:pPr algn="r"/>
                      <a:r>
                        <a:rPr dirty="0"/>
                        <a:t>$78,000</a:t>
                      </a:r>
                    </a:p>
                  </a:txBody>
                  <a:tcPr/>
                </a:tc>
                <a:extLst>
                  <a:ext uri="{0D108BD9-81ED-4DB2-BD59-A6C34878D82A}">
                    <a16:rowId xmlns:a16="http://schemas.microsoft.com/office/drawing/2014/main" val="10003"/>
                  </a:ext>
                </a:extLst>
              </a:tr>
              <a:tr h="384368">
                <a:tc>
                  <a:txBody>
                    <a:bodyPr/>
                    <a:lstStyle/>
                    <a:p>
                      <a:pPr algn="r"/>
                      <a:r>
                        <a:t>Max US Salary</a:t>
                      </a:r>
                    </a:p>
                  </a:txBody>
                  <a:tcPr/>
                </a:tc>
                <a:tc>
                  <a:txBody>
                    <a:bodyPr/>
                    <a:lstStyle/>
                    <a:p>
                      <a:pPr algn="r"/>
                      <a:r>
                        <a:t>$260,000</a:t>
                      </a:r>
                    </a:p>
                  </a:txBody>
                  <a:tcPr/>
                </a:tc>
                <a:extLst>
                  <a:ext uri="{0D108BD9-81ED-4DB2-BD59-A6C34878D82A}">
                    <a16:rowId xmlns:a16="http://schemas.microsoft.com/office/drawing/2014/main" val="10004"/>
                  </a:ext>
                </a:extLst>
              </a:tr>
              <a:tr h="384368">
                <a:tc>
                  <a:txBody>
                    <a:bodyPr/>
                    <a:lstStyle/>
                    <a:p>
                      <a:pPr algn="r"/>
                      <a:r>
                        <a:t>IQR US Salary</a:t>
                      </a:r>
                    </a:p>
                  </a:txBody>
                  <a:tcPr/>
                </a:tc>
                <a:tc>
                  <a:txBody>
                    <a:bodyPr/>
                    <a:lstStyle/>
                    <a:p>
                      <a:pPr algn="r"/>
                      <a:r>
                        <a:rPr dirty="0"/>
                        <a:t>$56,000</a:t>
                      </a:r>
                    </a:p>
                  </a:txBody>
                  <a:tcPr/>
                </a:tc>
                <a:extLst>
                  <a:ext uri="{0D108BD9-81ED-4DB2-BD59-A6C34878D82A}">
                    <a16:rowId xmlns:a16="http://schemas.microsoft.com/office/drawing/2014/main" val="10005"/>
                  </a:ext>
                </a:extLst>
              </a:tr>
            </a:tbl>
          </a:graphicData>
        </a:graphic>
      </p:graphicFrame>
      <p:pic>
        <p:nvPicPr>
          <p:cNvPr id="160" name="Audio 159">
            <a:hlinkClick r:id="" action="ppaction://media"/>
            <a:extLst>
              <a:ext uri="{FF2B5EF4-FFF2-40B4-BE49-F238E27FC236}">
                <a16:creationId xmlns:a16="http://schemas.microsoft.com/office/drawing/2014/main" id="{F7B2F059-506B-2DE1-1DC3-042E6C633068}"/>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3410"/>
    </mc:Choice>
    <mc:Fallback>
      <p:transition spd="slow" advTm="133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t>Salary by job Title and Experience</a:t>
            </a:r>
          </a:p>
        </p:txBody>
      </p:sp>
      <p:pic>
        <p:nvPicPr>
          <p:cNvPr id="3" name="Content Placeholder 2"/>
          <p:cNvPicPr>
            <a:picLocks noGrp="1"/>
          </p:cNvPicPr>
          <p:nvPr>
            <p:ph/>
          </p:nvPr>
        </p:nvPicPr>
        <p:blipFill>
          <a:blip r:embed="rId5" cstate="print"/>
          <a:stretch>
            <a:fillRect/>
          </a:stretch>
        </p:blipFill>
        <p:spPr>
          <a:xfrm>
            <a:off x="395536" y="1844824"/>
            <a:ext cx="4968552" cy="3744416"/>
          </a:xfrm>
          <a:prstGeom prst="rect">
            <a:avLst/>
          </a:prstGeom>
        </p:spPr>
      </p:pic>
      <p:pic>
        <p:nvPicPr>
          <p:cNvPr id="89" name="Audio 88">
            <a:hlinkClick r:id="" action="ppaction://media"/>
            <a:extLst>
              <a:ext uri="{FF2B5EF4-FFF2-40B4-BE49-F238E27FC236}">
                <a16:creationId xmlns:a16="http://schemas.microsoft.com/office/drawing/2014/main" id="{654058D9-B073-79F8-76B4-01C5312516B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
        <p:nvSpPr>
          <p:cNvPr id="92" name="TextBox 91">
            <a:extLst>
              <a:ext uri="{FF2B5EF4-FFF2-40B4-BE49-F238E27FC236}">
                <a16:creationId xmlns:a16="http://schemas.microsoft.com/office/drawing/2014/main" id="{8DE8B00F-E569-DEA5-C1DB-E1DBCB27EEC9}"/>
              </a:ext>
            </a:extLst>
          </p:cNvPr>
          <p:cNvSpPr txBox="1"/>
          <p:nvPr/>
        </p:nvSpPr>
        <p:spPr>
          <a:xfrm>
            <a:off x="5652120" y="1556792"/>
            <a:ext cx="2952328" cy="4826449"/>
          </a:xfrm>
          <a:prstGeom prst="rect">
            <a:avLst/>
          </a:prstGeom>
          <a:noFill/>
        </p:spPr>
        <p:txBody>
          <a:bodyPr wrap="square" rtlCol="0">
            <a:spAutoFit/>
          </a:bodyPr>
          <a:lstStyle/>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Here I wanted to point out that looking at the data there were several types of data scientist, and this was the order from entry level to senior or executive: Data Scientist, Applied Data Scientist, Staff Data Scientist, Lead Data Scientist, Principal Data Scientist.</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As expected, based on their title and salary, the more experience you have the more your paid except those considered Staff scientist</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Its important to note depending on the company, these role levels can be interchangeable.</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Maybe a lot of places aren’t defining experience levels as staff, </a:t>
            </a:r>
            <a:r>
              <a:rPr lang="en-US" sz="1200" kern="100" dirty="0" err="1">
                <a:effectLst/>
                <a:latin typeface="Calibri" panose="020F0502020204030204" pitchFamily="34" charset="0"/>
                <a:ea typeface="Calibri" panose="020F0502020204030204" pitchFamily="34" charset="0"/>
                <a:cs typeface="Times New Roman" panose="02020603050405020304" pitchFamily="18" charset="0"/>
              </a:rPr>
              <a:t>lead,etc</a:t>
            </a: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 but are given roles such as Data scientist 1,2,3  </a:t>
            </a:r>
          </a:p>
          <a:p>
            <a:pPr marL="342900" marR="0" lvl="0" indent="-342900">
              <a:lnSpc>
                <a:spcPct val="107000"/>
              </a:lnSpc>
              <a:spcBef>
                <a:spcPts val="0"/>
              </a:spcBef>
              <a:spcAft>
                <a:spcPts val="80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Also there doesn’t seem to be a lot of executive level role data at all, this could because there aren’t jobs offered for an executive data scientist position or people are just simply comfortable with where they are.</a:t>
            </a:r>
          </a:p>
        </p:txBody>
      </p:sp>
    </p:spTree>
  </p:cSld>
  <p:clrMapOvr>
    <a:masterClrMapping/>
  </p:clrMapOvr>
  <mc:AlternateContent xmlns:mc="http://schemas.openxmlformats.org/markup-compatibility/2006">
    <mc:Choice xmlns:p14="http://schemas.microsoft.com/office/powerpoint/2010/main" Requires="p14">
      <p:transition spd="slow" p14:dur="2000" advTm="85728"/>
    </mc:Choice>
    <mc:Fallback>
      <p:transition spd="slow" advTm="85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t>Salary by Employment Type</a:t>
            </a:r>
          </a:p>
        </p:txBody>
      </p:sp>
      <p:pic>
        <p:nvPicPr>
          <p:cNvPr id="3" name="Content Placeholder 2"/>
          <p:cNvPicPr>
            <a:picLocks noGrp="1"/>
          </p:cNvPicPr>
          <p:nvPr>
            <p:ph/>
          </p:nvPr>
        </p:nvPicPr>
        <p:blipFill>
          <a:blip r:embed="rId5" cstate="print"/>
          <a:stretch>
            <a:fillRect/>
          </a:stretch>
        </p:blipFill>
        <p:spPr>
          <a:xfrm>
            <a:off x="395536" y="1556792"/>
            <a:ext cx="4752528" cy="3883570"/>
          </a:xfrm>
          <a:prstGeom prst="rect">
            <a:avLst/>
          </a:prstGeom>
        </p:spPr>
      </p:pic>
      <p:pic>
        <p:nvPicPr>
          <p:cNvPr id="30" name="Audio 29">
            <a:hlinkClick r:id="" action="ppaction://media"/>
            <a:extLst>
              <a:ext uri="{FF2B5EF4-FFF2-40B4-BE49-F238E27FC236}">
                <a16:creationId xmlns:a16="http://schemas.microsoft.com/office/drawing/2014/main" id="{DEA525DD-11B2-C30F-718F-6C2C034419F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
        <p:nvSpPr>
          <p:cNvPr id="33" name="TextBox 32">
            <a:extLst>
              <a:ext uri="{FF2B5EF4-FFF2-40B4-BE49-F238E27FC236}">
                <a16:creationId xmlns:a16="http://schemas.microsoft.com/office/drawing/2014/main" id="{61570D50-C1EC-8304-A2E5-F56D3F150FE4}"/>
              </a:ext>
            </a:extLst>
          </p:cNvPr>
          <p:cNvSpPr txBox="1"/>
          <p:nvPr/>
        </p:nvSpPr>
        <p:spPr>
          <a:xfrm>
            <a:off x="5652120" y="1417638"/>
            <a:ext cx="3034680" cy="4032642"/>
          </a:xfrm>
          <a:prstGeom prst="rect">
            <a:avLst/>
          </a:prstGeom>
          <a:noFill/>
        </p:spPr>
        <p:txBody>
          <a:bodyPr wrap="square" rtlCol="0">
            <a:spAutoFit/>
          </a:bodyPr>
          <a:lstStyle/>
          <a:p>
            <a:pPr marL="342900" marR="0" lvl="0" indent="-342900">
              <a:lnSpc>
                <a:spcPct val="107000"/>
              </a:lnSpc>
              <a:spcBef>
                <a:spcPts val="0"/>
              </a:spcBef>
              <a:spcAft>
                <a:spcPts val="0"/>
              </a:spcAft>
              <a:buFont typeface="Symbol" panose="05050102010706020507" pitchFamily="18" charset="2"/>
              <a:buChar cha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Again, out of all the data scientist working, we see that there are no other roles besides Data scientist and Staff data Scientist</a:t>
            </a:r>
          </a:p>
          <a:p>
            <a:pPr marL="342900" marR="0" lvl="0" indent="-342900">
              <a:lnSpc>
                <a:spcPct val="107000"/>
              </a:lnSpc>
              <a:spcBef>
                <a:spcPts val="0"/>
              </a:spcBef>
              <a:spcAft>
                <a:spcPts val="0"/>
              </a:spcAft>
              <a:buFont typeface="Symbol" panose="05050102010706020507" pitchFamily="18" charset="2"/>
              <a:buChar cha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There are really no part time roles or people don’t like to be part time data scientist</a:t>
            </a:r>
          </a:p>
          <a:p>
            <a:pPr marL="342900" marR="0" lvl="0" indent="-342900">
              <a:lnSpc>
                <a:spcPct val="107000"/>
              </a:lnSpc>
              <a:spcBef>
                <a:spcPts val="0"/>
              </a:spcBef>
              <a:spcAft>
                <a:spcPts val="0"/>
              </a:spcAft>
              <a:buFont typeface="Symbol" panose="05050102010706020507" pitchFamily="18" charset="2"/>
              <a:buChar cha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Contract roles seem to make about 30% less than Full time roles</a:t>
            </a:r>
          </a:p>
          <a:p>
            <a:pPr marL="342900" marR="0" lvl="0" indent="-342900">
              <a:lnSpc>
                <a:spcPct val="107000"/>
              </a:lnSpc>
              <a:spcBef>
                <a:spcPts val="0"/>
              </a:spcBef>
              <a:spcAft>
                <a:spcPts val="800"/>
              </a:spcAft>
              <a:buFont typeface="Symbol" panose="05050102010706020507" pitchFamily="18" charset="2"/>
              <a:buChar char=""/>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Companies seem to be able to pay more for full time employees in exchange for commitment.</a:t>
            </a:r>
          </a:p>
        </p:txBody>
      </p:sp>
    </p:spTree>
  </p:cSld>
  <p:clrMapOvr>
    <a:masterClrMapping/>
  </p:clrMapOvr>
  <mc:AlternateContent xmlns:mc="http://schemas.openxmlformats.org/markup-compatibility/2006">
    <mc:Choice xmlns:p14="http://schemas.microsoft.com/office/powerpoint/2010/main" Requires="p14">
      <p:transition spd="slow" p14:dur="2000" advTm="41390"/>
    </mc:Choice>
    <mc:Fallback>
      <p:transition spd="slow" advTm="41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dirty="0"/>
              <a:t>Salary by Remote work</a:t>
            </a:r>
          </a:p>
        </p:txBody>
      </p:sp>
      <p:pic>
        <p:nvPicPr>
          <p:cNvPr id="3" name="Content Placeholder 2"/>
          <p:cNvPicPr>
            <a:picLocks noGrp="1"/>
          </p:cNvPicPr>
          <p:nvPr>
            <p:ph/>
          </p:nvPr>
        </p:nvPicPr>
        <p:blipFill>
          <a:blip r:embed="rId5" cstate="print"/>
          <a:stretch>
            <a:fillRect/>
          </a:stretch>
        </p:blipFill>
        <p:spPr>
          <a:xfrm>
            <a:off x="611560" y="1419004"/>
            <a:ext cx="5184576" cy="3810196"/>
          </a:xfrm>
          <a:prstGeom prst="rect">
            <a:avLst/>
          </a:prstGeom>
        </p:spPr>
      </p:pic>
      <p:pic>
        <p:nvPicPr>
          <p:cNvPr id="22" name="Audio 21">
            <a:hlinkClick r:id="" action="ppaction://media"/>
            <a:extLst>
              <a:ext uri="{FF2B5EF4-FFF2-40B4-BE49-F238E27FC236}">
                <a16:creationId xmlns:a16="http://schemas.microsoft.com/office/drawing/2014/main" id="{11B45728-35C7-54CA-0CD3-EF1A1CD9CFB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7004304" y="4718304"/>
            <a:ext cx="2057400" cy="2057400"/>
          </a:xfrm>
          <a:prstGeom prst="ellipse">
            <a:avLst/>
          </a:prstGeom>
        </p:spPr>
      </p:pic>
      <p:sp>
        <p:nvSpPr>
          <p:cNvPr id="25" name="TextBox 24">
            <a:extLst>
              <a:ext uri="{FF2B5EF4-FFF2-40B4-BE49-F238E27FC236}">
                <a16:creationId xmlns:a16="http://schemas.microsoft.com/office/drawing/2014/main" id="{BFFFEDAC-FD28-595C-0DFD-13898BF0A69A}"/>
              </a:ext>
            </a:extLst>
          </p:cNvPr>
          <p:cNvSpPr txBox="1"/>
          <p:nvPr/>
        </p:nvSpPr>
        <p:spPr>
          <a:xfrm>
            <a:off x="6012160" y="1417638"/>
            <a:ext cx="2674640" cy="5214761"/>
          </a:xfrm>
          <a:prstGeom prst="rect">
            <a:avLst/>
          </a:prstGeom>
          <a:noFill/>
        </p:spPr>
        <p:txBody>
          <a:bodyPr wrap="square" rtlCol="0">
            <a:spAutoFit/>
          </a:bodyPr>
          <a:lstStyle/>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First important thing to note is that the US seems to have no partial remote work for data scientists – its either all in or all out</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The error bars represent spread of salaries so shorter bars indicate more clustered salaries and longer bars indicate a wider range of salaries</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Longer bars for 100% remote suggests more variability</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The US data scientists seem to make significantly higher than data scientists Globally (not in the US)</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Fully remote roles seem to have the highest average salaries in the US</a:t>
            </a:r>
          </a:p>
          <a:p>
            <a:pPr marL="342900" marR="0" lvl="0" indent="-342900">
              <a:lnSpc>
                <a:spcPct val="107000"/>
              </a:lnSpc>
              <a:spcBef>
                <a:spcPts val="0"/>
              </a:spcBef>
              <a:spcAft>
                <a:spcPts val="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US salaries especially remote roles seem to be significantly higher and more predictable.</a:t>
            </a:r>
          </a:p>
          <a:p>
            <a:pPr marL="342900" marR="0" lvl="0" indent="-342900">
              <a:lnSpc>
                <a:spcPct val="107000"/>
              </a:lnSpc>
              <a:spcBef>
                <a:spcPts val="0"/>
              </a:spcBef>
              <a:spcAft>
                <a:spcPts val="800"/>
              </a:spcAft>
              <a:buFont typeface="Symbol" panose="05050102010706020507" pitchFamily="18" charset="2"/>
              <a:buChar char=""/>
            </a:pPr>
            <a:r>
              <a:rPr lang="en-US" sz="1200" kern="100" dirty="0">
                <a:effectLst/>
                <a:latin typeface="Calibri" panose="020F0502020204030204" pitchFamily="34" charset="0"/>
                <a:ea typeface="Calibri" panose="020F0502020204030204" pitchFamily="34" charset="0"/>
                <a:cs typeface="Times New Roman" panose="02020603050405020304" pitchFamily="18" charset="0"/>
              </a:rPr>
              <a:t>Remote roles overall globally are significantly lower</a:t>
            </a:r>
          </a:p>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2000" advTm="67979"/>
    </mc:Choice>
    <mc:Fallback>
      <p:transition spd="slow" advTm="67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dirty="0"/>
              <a:t>Final Recommendations</a:t>
            </a:r>
          </a:p>
        </p:txBody>
      </p:sp>
      <p:sp>
        <p:nvSpPr>
          <p:cNvPr id="3" name="Content Placeholder 2"/>
          <p:cNvSpPr>
            <a:spLocks noGrp="1"/>
          </p:cNvSpPr>
          <p:nvPr>
            <p:ph idx="1"/>
          </p:nvPr>
        </p:nvSpPr>
        <p:spPr>
          <a:xfrm>
            <a:off x="457200" y="1600200"/>
            <a:ext cx="8229600" cy="4525963"/>
          </a:xfrm>
        </p:spPr>
        <p:txBody>
          <a:bodyPr>
            <a:normAutofit fontScale="77500" lnSpcReduction="20000"/>
          </a:bodyPr>
          <a:lstStyle/>
          <a:p>
            <a:r>
              <a:rPr lang="en-US" sz="2600" dirty="0"/>
              <a:t>The CEO is looking to drive data scientist within the company so I would say focus on a US based Data scientist who is mid to senior level and can potentially run a team in the future.</a:t>
            </a:r>
          </a:p>
          <a:p>
            <a:r>
              <a:rPr lang="en-US" sz="2600" dirty="0"/>
              <a:t>Recommended salary Range: $141,000-$168,000</a:t>
            </a:r>
          </a:p>
          <a:p>
            <a:r>
              <a:rPr lang="en-US" sz="2600" dirty="0"/>
              <a:t>If the company wants to start off by hiring an executive level Data scientist, then I recommend a salary of $200,000-$260,000</a:t>
            </a:r>
          </a:p>
          <a:p>
            <a:r>
              <a:rPr lang="en-US" sz="2600" dirty="0"/>
              <a:t>If the company wants to save money, they can hire globally and expect to pay $72,000-$102,000 or offer a little higher to be competitive and this could be a range of $102,000-$141,000.</a:t>
            </a:r>
          </a:p>
          <a:p>
            <a:r>
              <a:rPr lang="en-US" sz="2600" dirty="0"/>
              <a:t>Invest in Full time employees to guarantee commitment and long-term growth</a:t>
            </a:r>
          </a:p>
          <a:p>
            <a:r>
              <a:rPr lang="en-US" sz="2600" dirty="0"/>
              <a:t> Prioritizing Fully Remote for the US may attract top talent. Globally this would have to be the same but offering those salaries above the global ranges could help better attract top talent.</a:t>
            </a:r>
          </a:p>
          <a:p>
            <a:r>
              <a:rPr lang="en-US" sz="2600" dirty="0"/>
              <a:t>As the company goes from medium to large consider a hybrid team of data scientist (meaning some US based and some globally based).</a:t>
            </a:r>
          </a:p>
          <a:p>
            <a:endParaRPr lang="en-US" sz="2600" dirty="0"/>
          </a:p>
          <a:p>
            <a:endParaRPr dirty="0"/>
          </a:p>
        </p:txBody>
      </p:sp>
      <p:pic>
        <p:nvPicPr>
          <p:cNvPr id="23" name="Audio 22">
            <a:hlinkClick r:id="" action="ppaction://media"/>
            <a:extLst>
              <a:ext uri="{FF2B5EF4-FFF2-40B4-BE49-F238E27FC236}">
                <a16:creationId xmlns:a16="http://schemas.microsoft.com/office/drawing/2014/main" id="{9FFC0D37-99DB-2B02-5D4C-7EB3C5228E7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7004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00754"/>
    </mc:Choice>
    <mc:Fallback>
      <p:transition spd="slow" advTm="100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_AMO_UNIQUEIDENTIFIER" val="Empty"/>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1245</Words>
  <Application>Microsoft Office PowerPoint</Application>
  <PresentationFormat>On-screen Show (4:3)</PresentationFormat>
  <Paragraphs>80</Paragraphs>
  <Slides>6</Slides>
  <Notes>5</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Symbol</vt:lpstr>
      <vt:lpstr>Office Theme</vt:lpstr>
      <vt:lpstr>How to be competitive when looking for Data Scientists</vt:lpstr>
      <vt:lpstr>PowerPoint Presentation</vt:lpstr>
      <vt:lpstr>Salary by job Title and Experience</vt:lpstr>
      <vt:lpstr>Salary by Employment Type</vt:lpstr>
      <vt:lpstr>Salary by Remote work</vt:lpstr>
      <vt:lpstr>Final Recommendations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be competitive when looking for Data Scientists</dc:title>
  <dc:subject/>
  <dc:creator/>
  <cp:keywords/>
  <dc:description/>
  <cp:lastModifiedBy>Auriana Anderson</cp:lastModifiedBy>
  <cp:revision>6</cp:revision>
  <dcterms:created xsi:type="dcterms:W3CDTF">2017-02-13T16:18:36Z</dcterms:created>
  <dcterms:modified xsi:type="dcterms:W3CDTF">2024-11-25T02:17:05Z</dcterms:modified>
  <cp:category/>
</cp:coreProperties>
</file>

<file path=docProps/thumbnail.jpeg>
</file>